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AFC593-B7B7-17A8-30B0-D5A2F7EA47D0}" v="62" dt="2024-03-13T18:55:11.1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9" autoAdjust="0"/>
    <p:restoredTop sz="94660"/>
  </p:normalViewPr>
  <p:slideViewPr>
    <p:cSldViewPr snapToGrid="0">
      <p:cViewPr varScale="1">
        <p:scale>
          <a:sx n="87" d="100"/>
          <a:sy n="87" d="100"/>
        </p:scale>
        <p:origin x="24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ECEAE-6B2D-4A94-95F0-3D37607C95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4508B4-11EE-4006-89C9-03F9BD9F3E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9A3D64-8552-44CE-92E2-79D6EEFC3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63558-DF2F-41FA-B0FE-FD9FF0030DAC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EA4D0C-E6C8-4FE6-A3F9-04E2A1D0A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D3E34F-F951-4E2D-9066-00046D387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0C050-8AC9-4E12-802E-39A251122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713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1D299-E171-42F8-9805-879B55272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8F23A3-DD5B-4350-B3A0-511D151CCB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C75E00-4C95-4C9C-95F3-19B67A859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63558-DF2F-41FA-B0FE-FD9FF0030DAC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90328D-134F-4CDE-8C25-E45A7B323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DBCA5E-85E7-4051-AB61-BD88C0981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0C050-8AC9-4E12-802E-39A251122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506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3E8211C-F8A5-4DC0-AC19-2952611A57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AA1369-EBFF-4BF7-A3C3-FCEE250538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63F7A4-45E0-401E-B423-FAE5A1D76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63558-DF2F-41FA-B0FE-FD9FF0030DAC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BB3295-D804-4254-8D2C-70B1B41ED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BF9823-7E44-4BAA-B7A1-9C488C72C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0C050-8AC9-4E12-802E-39A251122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525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FAA68-70A4-4918-A118-31A02A559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7C6C37-ECB0-4F41-A212-746912CDE6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EDC892-B67E-4D36-B0BD-CD09B0CA2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63558-DF2F-41FA-B0FE-FD9FF0030DAC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EFB0B-44EE-48CA-8DB8-2C260B8BF7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356447-B63F-460E-841A-C3C51A920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0C050-8AC9-4E12-802E-39A251122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43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DA475-B9EE-4377-BF5F-3C1627B23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CDFF3C-3B2F-48B9-B17B-1BD0FCCBCD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BFF2A-934D-4842-AE7B-C688A6CAC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63558-DF2F-41FA-B0FE-FD9FF0030DAC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609C00-E47C-44C9-80B3-577933AA5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309AA5-13C9-466E-89EF-A3D5D2ABF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0C050-8AC9-4E12-802E-39A251122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503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DDDF53-D6A3-42FE-9A1C-B2218F7CE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B771B5-0D64-42F9-B8E4-0FF41B53F2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46406E-939C-497B-B36A-EE76846211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AB2B06-3E6E-4C09-9BEB-40E25A50BB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63558-DF2F-41FA-B0FE-FD9FF0030DAC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30978B-7EE6-498F-921C-4A78D9468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9BE1E7-0CF7-4790-A00E-86D326E84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0C050-8AC9-4E12-802E-39A251122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828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E588ED-3999-4410-85AD-99136013D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7F88CE-D455-471E-B8D2-9BFF2BAB1A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79F2CD-7F96-4EC7-BD0B-FCAA7BD0F1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20980A-A95C-4863-8F04-139C830ACD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45F77A-4B8E-4503-88C8-3664A6FAEB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AC4880-2069-49FF-ADB8-DEFF11CA2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63558-DF2F-41FA-B0FE-FD9FF0030DAC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271D83F-4F0D-4D57-BC16-E9EB3AB2C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1CDAA79-BCA9-44BC-9DF2-E2F1A0427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0C050-8AC9-4E12-802E-39A251122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734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42DD78-E6FC-4610-B31B-52367805B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51A3114-0C3D-44C8-A526-1F30E82618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63558-DF2F-41FA-B0FE-FD9FF0030DAC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444096-FBE8-4183-9E93-02A277090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50A846-8305-4B92-8833-46250C179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0C050-8AC9-4E12-802E-39A251122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102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94EAB8C-24B2-4620-8B75-5F1C01A38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63558-DF2F-41FA-B0FE-FD9FF0030DAC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1D05F75-AF51-486D-8E69-A00CBB930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C9BFEC-2EDE-47EA-B471-28C098B01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0C050-8AC9-4E12-802E-39A251122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361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FB9B4D-3461-442D-AC5D-ADC55BE82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3EDF50-A543-4BC0-9CC9-BC1F446724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948FFA-9ECA-456A-B25E-C7405096EB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8EEF7F-AF19-457C-8962-F573F02E7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63558-DF2F-41FA-B0FE-FD9FF0030DAC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E34D5B-C3F9-4F2A-8D54-09E99D3D5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45D1BC-CFB4-4581-ABF4-6CFE5F44B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0C050-8AC9-4E12-802E-39A251122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231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D34A4-0843-40A7-84A9-5ECD87693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B59661F-EF88-4F65-A1B4-0F624BEF77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E3A2E5-2721-4B33-A55E-0E3DE5D1BE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14E5F8-7280-4BBA-BBEC-415304A26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63558-DF2F-41FA-B0FE-FD9FF0030DAC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AB5FCA-2359-4D4C-BCC2-F40EED6C8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2F0A04-43A6-4E87-BB9C-799194CC2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0C050-8AC9-4E12-802E-39A251122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246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0894715-1174-4689-B1AB-F0C78098E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967038-28F9-4EF3-A1A3-2099B745DF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2B253D-421B-4884-94E1-1001B869AD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363558-DF2F-41FA-B0FE-FD9FF0030DAC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20FDFF-A623-4428-8C11-3DCD72E655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1F6B10-8F6D-492F-93E2-86AEE8F90A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90C050-8AC9-4E12-802E-39A251122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433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Payroll@up.edu" TargetMode="External"/><Relationship Id="rId2" Type="http://schemas.openxmlformats.org/officeDocument/2006/relationships/hyperlink" Target="mailto:Studentemployment@up.ed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2FDD0-DB2A-4C96-B5DB-02F2BCB47B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99318"/>
            <a:ext cx="9144000" cy="1909763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Georgia"/>
              </a:rPr>
              <a:t>Adding Hours and Approving Student Timesheet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4ABA2A-A890-402C-886C-183D85E2FA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2921554"/>
            <a:ext cx="9144000" cy="1655762"/>
          </a:xfrm>
        </p:spPr>
        <p:txBody>
          <a:bodyPr/>
          <a:lstStyle/>
          <a:p>
            <a:r>
              <a:rPr lang="en-US" dirty="0">
                <a:latin typeface="Georgia" panose="02040502050405020303" pitchFamily="18" charset="0"/>
              </a:rPr>
              <a:t>By Student Employment</a:t>
            </a:r>
          </a:p>
        </p:txBody>
      </p:sp>
      <p:pic>
        <p:nvPicPr>
          <p:cNvPr id="4" name="Picture 3" descr="Grey text on a white background&#10;&#10;Description automatically generated">
            <a:extLst>
              <a:ext uri="{FF2B5EF4-FFF2-40B4-BE49-F238E27FC236}">
                <a16:creationId xmlns:a16="http://schemas.microsoft.com/office/drawing/2014/main" id="{00F86448-26A6-83C6-552B-CC45757B55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3260" y="3780383"/>
            <a:ext cx="6096000" cy="2386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64338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8F43E-76AB-C8A6-2EB8-A17C397E4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eorgia"/>
                <a:ea typeface="Calibri Light"/>
                <a:cs typeface="Calibri Light"/>
              </a:rPr>
              <a:t>Step 6 (con): Approving Timesheet</a:t>
            </a:r>
            <a:endParaRPr lang="en-US" dirty="0">
              <a:latin typeface="Georgia"/>
            </a:endParaRPr>
          </a:p>
        </p:txBody>
      </p:sp>
      <p:pic>
        <p:nvPicPr>
          <p:cNvPr id="6" name="Picture 5" descr="A screenshot of a computer&#10;&#10;Description automatically generated">
            <a:extLst>
              <a:ext uri="{FF2B5EF4-FFF2-40B4-BE49-F238E27FC236}">
                <a16:creationId xmlns:a16="http://schemas.microsoft.com/office/drawing/2014/main" id="{63D1C0D6-D6CD-5036-DF11-973479D772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0849" y="1515707"/>
            <a:ext cx="5537490" cy="2516678"/>
          </a:xfrm>
          <a:prstGeom prst="rect">
            <a:avLst/>
          </a:prstGeom>
        </p:spPr>
      </p:pic>
      <p:pic>
        <p:nvPicPr>
          <p:cNvPr id="7" name="Picture 6" descr="A blue and white rectangles&#10;&#10;Description automatically generated">
            <a:extLst>
              <a:ext uri="{FF2B5EF4-FFF2-40B4-BE49-F238E27FC236}">
                <a16:creationId xmlns:a16="http://schemas.microsoft.com/office/drawing/2014/main" id="{9D550C36-F1FC-EFB0-3305-9034FE3A53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732" y="5892510"/>
            <a:ext cx="6196446" cy="587088"/>
          </a:xfrm>
          <a:prstGeom prst="rect">
            <a:avLst/>
          </a:prstGeom>
        </p:spPr>
      </p:pic>
      <p:sp>
        <p:nvSpPr>
          <p:cNvPr id="10" name="Arrow: Down 9">
            <a:extLst>
              <a:ext uri="{FF2B5EF4-FFF2-40B4-BE49-F238E27FC236}">
                <a16:creationId xmlns:a16="http://schemas.microsoft.com/office/drawing/2014/main" id="{D7DF4B3B-E06A-56DD-8962-E230B4418D57}"/>
              </a:ext>
            </a:extLst>
          </p:cNvPr>
          <p:cNvSpPr/>
          <p:nvPr/>
        </p:nvSpPr>
        <p:spPr>
          <a:xfrm>
            <a:off x="5763491" y="4170219"/>
            <a:ext cx="665018" cy="983673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1E75287-31A9-8BA3-A142-B9DAFA82D3A9}"/>
              </a:ext>
            </a:extLst>
          </p:cNvPr>
          <p:cNvSpPr/>
          <p:nvPr/>
        </p:nvSpPr>
        <p:spPr>
          <a:xfrm>
            <a:off x="3169790" y="5886570"/>
            <a:ext cx="2944575" cy="61155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 descr="A close-up of a sign&#10;&#10;Description automatically generated">
            <a:extLst>
              <a:ext uri="{FF2B5EF4-FFF2-40B4-BE49-F238E27FC236}">
                <a16:creationId xmlns:a16="http://schemas.microsoft.com/office/drawing/2014/main" id="{46606469-7EA1-9181-C1A1-FDCB124A816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8605" r="23423" b="16279"/>
          <a:stretch/>
        </p:blipFill>
        <p:spPr>
          <a:xfrm>
            <a:off x="7979784" y="5943599"/>
            <a:ext cx="4063295" cy="487731"/>
          </a:xfrm>
          <a:prstGeom prst="rect">
            <a:avLst/>
          </a:prstGeom>
        </p:spPr>
      </p:pic>
      <p:sp>
        <p:nvSpPr>
          <p:cNvPr id="14" name="Arrow: Right 13">
            <a:extLst>
              <a:ext uri="{FF2B5EF4-FFF2-40B4-BE49-F238E27FC236}">
                <a16:creationId xmlns:a16="http://schemas.microsoft.com/office/drawing/2014/main" id="{3E00A0CA-BD24-263B-4816-5BF8CC5EC4BC}"/>
              </a:ext>
            </a:extLst>
          </p:cNvPr>
          <p:cNvSpPr/>
          <p:nvPr/>
        </p:nvSpPr>
        <p:spPr>
          <a:xfrm>
            <a:off x="6511635" y="5860473"/>
            <a:ext cx="1330035" cy="692726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3521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6A662-6FAA-7014-F63D-954588636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eorgia"/>
                <a:ea typeface="Calibri Light"/>
                <a:cs typeface="Calibri Light"/>
              </a:rPr>
              <a:t>Contact Information</a:t>
            </a:r>
            <a:endParaRPr lang="en-US">
              <a:latin typeface="Georgi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E37D91-4B57-A0C5-F0BE-1161E06FEA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u="sng" dirty="0">
                <a:latin typeface="Georgia"/>
              </a:rPr>
              <a:t>Student Employment</a:t>
            </a:r>
          </a:p>
          <a:p>
            <a:r>
              <a:rPr lang="en-US" dirty="0">
                <a:latin typeface="Georgia"/>
                <a:hlinkClick r:id="rId2"/>
              </a:rPr>
              <a:t>Studentemployment@up.edu</a:t>
            </a:r>
            <a:endParaRPr lang="en-US">
              <a:latin typeface="Calibri" panose="020F0502020204030204"/>
              <a:ea typeface="Calibri" panose="020F0502020204030204"/>
              <a:cs typeface="Calibri" panose="020F0502020204030204"/>
            </a:endParaRPr>
          </a:p>
          <a:p>
            <a:r>
              <a:rPr lang="en-US" dirty="0">
                <a:latin typeface="Georgia"/>
              </a:rPr>
              <a:t>Waldschmidt 110</a:t>
            </a:r>
          </a:p>
          <a:p>
            <a:endParaRPr lang="en-US" dirty="0">
              <a:latin typeface="Georgia"/>
            </a:endParaRPr>
          </a:p>
          <a:p>
            <a:pPr marL="0" indent="0">
              <a:buNone/>
            </a:pPr>
            <a:r>
              <a:rPr lang="en-US" u="sng" dirty="0">
                <a:latin typeface="Georgia"/>
              </a:rPr>
              <a:t>Payroll</a:t>
            </a:r>
          </a:p>
          <a:p>
            <a:r>
              <a:rPr lang="en-US" dirty="0">
                <a:latin typeface="Georgia"/>
                <a:hlinkClick r:id="rId3"/>
              </a:rPr>
              <a:t>Payroll@up.edu</a:t>
            </a:r>
            <a:endParaRPr lang="en-US" dirty="0">
              <a:latin typeface="Georgia"/>
            </a:endParaRPr>
          </a:p>
          <a:p>
            <a:r>
              <a:rPr lang="en-US" dirty="0">
                <a:latin typeface="Georgia"/>
              </a:rPr>
              <a:t>Waldschmidt 501</a:t>
            </a:r>
          </a:p>
          <a:p>
            <a:endParaRPr lang="en-US" dirty="0"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061678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1B56D8-9EEC-4DE3-B509-4056C6669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eorgia" panose="02040502050405020303" pitchFamily="18" charset="0"/>
              </a:rPr>
              <a:t>Step 1: Log Into Self Serve Banner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2666D3-628E-4C49-BE34-7AEA4B2DB8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Georgia" panose="02040502050405020303" pitchFamily="18" charset="0"/>
              </a:rPr>
              <a:t>Access Self Serve Banner at pilots.up.edu.</a:t>
            </a:r>
          </a:p>
          <a:p>
            <a:r>
              <a:rPr lang="en-US" dirty="0">
                <a:latin typeface="Georgia" panose="02040502050405020303" pitchFamily="18" charset="0"/>
              </a:rPr>
              <a:t>Log-in with student username and password.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BD7AAD5-1834-4CAC-8B56-05BFC502ED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5134" y="2918914"/>
            <a:ext cx="4270582" cy="3865495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6BB3DE3E-CCDF-4BF8-AF9F-4D72FB51369D}"/>
              </a:ext>
            </a:extLst>
          </p:cNvPr>
          <p:cNvSpPr/>
          <p:nvPr/>
        </p:nvSpPr>
        <p:spPr>
          <a:xfrm>
            <a:off x="2854457" y="4287693"/>
            <a:ext cx="795130" cy="72887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16FB4C88-EBF7-4C7C-B9E8-CA063E93B87A}"/>
              </a:ext>
            </a:extLst>
          </p:cNvPr>
          <p:cNvSpPr/>
          <p:nvPr/>
        </p:nvSpPr>
        <p:spPr>
          <a:xfrm>
            <a:off x="4998695" y="4360272"/>
            <a:ext cx="1382233" cy="82872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71A4C0F-FF07-41B9-8FC6-EC05092BC6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63994" y="2764858"/>
            <a:ext cx="4257675" cy="401955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0F74D14D-0F07-42FB-9F49-527D0F66B635}"/>
              </a:ext>
            </a:extLst>
          </p:cNvPr>
          <p:cNvSpPr/>
          <p:nvPr/>
        </p:nvSpPr>
        <p:spPr>
          <a:xfrm>
            <a:off x="7070651" y="4082902"/>
            <a:ext cx="3710763" cy="75491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0469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E86F17-2ECE-4E69-9795-A472CEEA9E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353800" cy="1325563"/>
          </a:xfrm>
        </p:spPr>
        <p:txBody>
          <a:bodyPr/>
          <a:lstStyle/>
          <a:p>
            <a:r>
              <a:rPr lang="en-US" dirty="0">
                <a:latin typeface="Georgia" panose="02040502050405020303" pitchFamily="18" charset="0"/>
              </a:rPr>
              <a:t>Step 2: Navigate to the Employee Dashboard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CE53A8-013C-4C03-9625-64C3FF9433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74427" cy="4351338"/>
          </a:xfrm>
        </p:spPr>
        <p:txBody>
          <a:bodyPr/>
          <a:lstStyle/>
          <a:p>
            <a:r>
              <a:rPr lang="en-US" dirty="0">
                <a:latin typeface="Georgia" panose="02040502050405020303" pitchFamily="18" charset="0"/>
              </a:rPr>
              <a:t>Click “Employee” on Self Serve to go to the Employee Dashboard.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D458655-3ED7-4FC4-BEF6-1374A49D5C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683059"/>
            <a:ext cx="10401300" cy="3171825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FFA8F159-A9B5-46ED-BAF0-3E53153B4883}"/>
              </a:ext>
            </a:extLst>
          </p:cNvPr>
          <p:cNvSpPr/>
          <p:nvPr/>
        </p:nvSpPr>
        <p:spPr>
          <a:xfrm>
            <a:off x="6283842" y="3848986"/>
            <a:ext cx="1541721" cy="47846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702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8A145F-8D9F-4BF7-A81E-AA0ECB48E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eorgia" panose="02040502050405020303" pitchFamily="18" charset="0"/>
              </a:rPr>
              <a:t>Step 3: Start a Timesheet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8405A2-FE17-482C-9970-27C9D047BB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5807149" cy="4351338"/>
          </a:xfrm>
        </p:spPr>
        <p:txBody>
          <a:bodyPr/>
          <a:lstStyle/>
          <a:p>
            <a:r>
              <a:rPr lang="en-US" dirty="0">
                <a:latin typeface="Georgia" panose="02040502050405020303" pitchFamily="18" charset="0"/>
              </a:rPr>
              <a:t>When in the Employee Dashboard, click “Enter Time”.</a:t>
            </a:r>
          </a:p>
          <a:p>
            <a:r>
              <a:rPr lang="en-US" dirty="0">
                <a:latin typeface="Georgia" panose="02040502050405020303" pitchFamily="18" charset="0"/>
              </a:rPr>
              <a:t>Click “Start Timesheet” of the appropriate work week to get into the timesheet.</a:t>
            </a:r>
          </a:p>
          <a:p>
            <a:pPr lvl="1"/>
            <a:r>
              <a:rPr lang="en-US" dirty="0">
                <a:latin typeface="Georgia" panose="02040502050405020303" pitchFamily="18" charset="0"/>
              </a:rPr>
              <a:t>When you’ve started the timesheet for the week, it will then say, “In Progress”.</a:t>
            </a:r>
          </a:p>
          <a:p>
            <a:pPr lvl="1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4CEDCE9-0FFA-4CA4-B56B-54E532894D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67727" y="1825625"/>
            <a:ext cx="3248025" cy="19812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2ACCCAC-14E0-48C2-9264-56B8FEB704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862" y="5220270"/>
            <a:ext cx="11682276" cy="1185603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D4B21DFE-ECFA-404F-A78B-93D65607EA89}"/>
              </a:ext>
            </a:extLst>
          </p:cNvPr>
          <p:cNvSpPr/>
          <p:nvPr/>
        </p:nvSpPr>
        <p:spPr>
          <a:xfrm>
            <a:off x="7567727" y="2721166"/>
            <a:ext cx="3248025" cy="55084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A30A685-17FD-460E-AA44-15D005C8FCDC}"/>
              </a:ext>
            </a:extLst>
          </p:cNvPr>
          <p:cNvSpPr/>
          <p:nvPr/>
        </p:nvSpPr>
        <p:spPr>
          <a:xfrm>
            <a:off x="10003316" y="5220270"/>
            <a:ext cx="1933822" cy="55084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row: Down 7">
            <a:extLst>
              <a:ext uri="{FF2B5EF4-FFF2-40B4-BE49-F238E27FC236}">
                <a16:creationId xmlns:a16="http://schemas.microsoft.com/office/drawing/2014/main" id="{68D81C26-2D59-453A-9190-29BE76D2FD10}"/>
              </a:ext>
            </a:extLst>
          </p:cNvPr>
          <p:cNvSpPr/>
          <p:nvPr/>
        </p:nvSpPr>
        <p:spPr>
          <a:xfrm>
            <a:off x="8894027" y="4274288"/>
            <a:ext cx="595424" cy="81104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636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694B84-AD1A-45AA-A6EF-5868D38F93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eorgia" panose="02040502050405020303" pitchFamily="18" charset="0"/>
              </a:rPr>
              <a:t>Step 4: Add Hours to Timesheet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243E38-AE94-41CF-9674-A75735115F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823713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latin typeface="Georgia" panose="02040502050405020303" pitchFamily="18" charset="0"/>
              </a:rPr>
              <a:t>Click on the date that you want to add hours to.</a:t>
            </a:r>
          </a:p>
          <a:p>
            <a:pPr lvl="1"/>
            <a:r>
              <a:rPr lang="en-US" dirty="0">
                <a:latin typeface="Georgia" panose="02040502050405020303" pitchFamily="18" charset="0"/>
              </a:rPr>
              <a:t>The calendar box should be highlighted in blue.</a:t>
            </a:r>
          </a:p>
          <a:p>
            <a:r>
              <a:rPr lang="en-US" dirty="0">
                <a:latin typeface="Georgia" panose="02040502050405020303" pitchFamily="18" charset="0"/>
              </a:rPr>
              <a:t>Add start and end times.</a:t>
            </a:r>
          </a:p>
          <a:p>
            <a:pPr lvl="1"/>
            <a:r>
              <a:rPr lang="en-US" dirty="0">
                <a:latin typeface="Georgia" panose="02040502050405020303" pitchFamily="18" charset="0"/>
              </a:rPr>
              <a:t>Times must be input as XX:XX AM/PM.</a:t>
            </a:r>
          </a:p>
          <a:p>
            <a:pPr lvl="2"/>
            <a:r>
              <a:rPr lang="en-US" dirty="0">
                <a:latin typeface="Georgia" panose="02040502050405020303" pitchFamily="18" charset="0"/>
              </a:rPr>
              <a:t>Ex: 08:30 AM, 12:30 PM, 06:00 AM, 08:00 PM.</a:t>
            </a:r>
          </a:p>
          <a:p>
            <a:r>
              <a:rPr lang="en-US" dirty="0">
                <a:latin typeface="Georgia" panose="02040502050405020303" pitchFamily="18" charset="0"/>
              </a:rPr>
              <a:t>Click “Save” to save the entry.</a:t>
            </a:r>
          </a:p>
          <a:p>
            <a:r>
              <a:rPr lang="en-US" dirty="0">
                <a:latin typeface="Georgia"/>
              </a:rPr>
              <a:t>Note: if multiple shifts were completed </a:t>
            </a:r>
            <a:r>
              <a:rPr lang="en-US" b="1" u="sng" dirty="0">
                <a:latin typeface="Georgia"/>
              </a:rPr>
              <a:t>on the same day </a:t>
            </a:r>
            <a:r>
              <a:rPr lang="en-US" dirty="0">
                <a:latin typeface="Georgia"/>
              </a:rPr>
              <a:t>OR a lunch break was taken, click “Add More Time” to repeat the process.</a:t>
            </a:r>
          </a:p>
          <a:p>
            <a:pPr lvl="1"/>
            <a:r>
              <a:rPr lang="en-US" dirty="0">
                <a:latin typeface="Georgia"/>
              </a:rPr>
              <a:t>See Step 5 for more details on lunch breaks. </a:t>
            </a:r>
          </a:p>
          <a:p>
            <a:pPr lvl="1"/>
            <a:endParaRPr lang="en-US" dirty="0">
              <a:latin typeface="Georgia" panose="02040502050405020303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7620F58-E75B-40B8-AADF-2117CBCEF8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37322" y="7256600"/>
            <a:ext cx="12192000" cy="4994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4826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379110-1362-46D3-BF8A-B6599A77F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eorgia" panose="02040502050405020303" pitchFamily="18" charset="0"/>
              </a:rPr>
              <a:t>Step 4 (con): Timesheet View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B96D307-BB8E-4385-BEDB-33246FDAEB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488" y="1690688"/>
            <a:ext cx="11052312" cy="4527733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6BF8CB63-52FA-40BB-B5FC-2DB71EE3DAE1}"/>
              </a:ext>
            </a:extLst>
          </p:cNvPr>
          <p:cNvSpPr/>
          <p:nvPr/>
        </p:nvSpPr>
        <p:spPr>
          <a:xfrm>
            <a:off x="5035826" y="2080591"/>
            <a:ext cx="1550504" cy="116619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DDEFE4-D90F-4B00-B707-F9DB60C7F184}"/>
              </a:ext>
            </a:extLst>
          </p:cNvPr>
          <p:cNvSpPr/>
          <p:nvPr/>
        </p:nvSpPr>
        <p:spPr>
          <a:xfrm>
            <a:off x="3072809" y="3891516"/>
            <a:ext cx="5050465" cy="68083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3A39180-5591-4E3B-B5A0-DB8DAEC31A76}"/>
              </a:ext>
            </a:extLst>
          </p:cNvPr>
          <p:cNvSpPr/>
          <p:nvPr/>
        </p:nvSpPr>
        <p:spPr>
          <a:xfrm>
            <a:off x="9409814" y="5773479"/>
            <a:ext cx="946298" cy="44494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95593E3-48B6-4637-8C0C-01D19DB86CCE}"/>
              </a:ext>
            </a:extLst>
          </p:cNvPr>
          <p:cNvSpPr txBox="1"/>
          <p:nvPr/>
        </p:nvSpPr>
        <p:spPr>
          <a:xfrm>
            <a:off x="4791278" y="1711259"/>
            <a:ext cx="2445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Georgia" panose="02040502050405020303" pitchFamily="18" charset="0"/>
              </a:rPr>
              <a:t>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12F59A9-A0BE-4EDA-980F-AFA40538F25A}"/>
              </a:ext>
            </a:extLst>
          </p:cNvPr>
          <p:cNvSpPr txBox="1"/>
          <p:nvPr/>
        </p:nvSpPr>
        <p:spPr>
          <a:xfrm>
            <a:off x="2771092" y="3521772"/>
            <a:ext cx="2445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Georgia" panose="02040502050405020303" pitchFamily="18" charset="0"/>
              </a:rPr>
              <a:t>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8BDB726-84B2-4A6D-BB34-8690ECF11E3B}"/>
              </a:ext>
            </a:extLst>
          </p:cNvPr>
          <p:cNvSpPr txBox="1"/>
          <p:nvPr/>
        </p:nvSpPr>
        <p:spPr>
          <a:xfrm>
            <a:off x="9139994" y="5404147"/>
            <a:ext cx="2445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Georgia" panose="02040502050405020303" pitchFamily="18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7984938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83EED8-E7CF-62B1-863A-86AF16BC4B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eorgia"/>
                <a:cs typeface="Calibri Light"/>
              </a:rPr>
              <a:t>Step 5: Lunch Breaks</a:t>
            </a:r>
            <a:endParaRPr lang="en-US" dirty="0">
              <a:latin typeface="Georgi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4C0C3A-7C1B-09E3-F16E-6028EE4893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latin typeface="Georgia"/>
                <a:cs typeface="Calibri"/>
              </a:rPr>
              <a:t>If students are working 6 hours or more, an unpaid 30-min lunch break is required. </a:t>
            </a:r>
          </a:p>
          <a:p>
            <a:r>
              <a:rPr lang="en-US" dirty="0">
                <a:latin typeface="Georgia"/>
                <a:cs typeface="Calibri"/>
              </a:rPr>
              <a:t>Example Scenrio: 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>
                <a:latin typeface="Georgia"/>
                <a:cs typeface="Calibri"/>
              </a:rPr>
              <a:t>Peter is working a 6-hour shift (9 AM – 3:30 PM) and will take an unpaid lunch break at 1 PM. His timesheet will look like the following: </a:t>
            </a:r>
          </a:p>
        </p:txBody>
      </p:sp>
      <p:pic>
        <p:nvPicPr>
          <p:cNvPr id="4" name="Picture 3" descr="A screenshot of a computer&#10;&#10;Description automatically generated">
            <a:extLst>
              <a:ext uri="{FF2B5EF4-FFF2-40B4-BE49-F238E27FC236}">
                <a16:creationId xmlns:a16="http://schemas.microsoft.com/office/drawing/2014/main" id="{577741FF-DED4-1161-7561-5A8C6639B2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3295" y="3996170"/>
            <a:ext cx="9934575" cy="2495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46300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8F43E-76AB-C8A6-2EB8-A17C397E4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eorgia"/>
                <a:ea typeface="Calibri Light"/>
                <a:cs typeface="Calibri Light"/>
              </a:rPr>
              <a:t>Step 6: Approving Timesheet</a:t>
            </a:r>
            <a:endParaRPr lang="en-US">
              <a:latin typeface="Georgi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8056FE-6E9B-B63E-263D-5AA3CEC9F4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latin typeface="Georgia"/>
                <a:ea typeface="Calibri"/>
                <a:cs typeface="Calibri"/>
              </a:rPr>
              <a:t>After submitting </a:t>
            </a:r>
            <a:r>
              <a:rPr lang="en-US" b="1" u="sng" dirty="0">
                <a:latin typeface="Georgia"/>
                <a:ea typeface="Calibri"/>
                <a:cs typeface="Calibri"/>
              </a:rPr>
              <a:t>ALL </a:t>
            </a:r>
            <a:r>
              <a:rPr lang="en-US" dirty="0">
                <a:latin typeface="Georgia"/>
                <a:ea typeface="Calibri"/>
                <a:cs typeface="Calibri"/>
              </a:rPr>
              <a:t>times for your schedule: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>
                <a:latin typeface="Georgia"/>
                <a:ea typeface="Calibri"/>
                <a:cs typeface="Calibri"/>
              </a:rPr>
              <a:t>Click on the timesheet.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>
                <a:latin typeface="Georgia"/>
                <a:ea typeface="Calibri"/>
                <a:cs typeface="Calibri"/>
              </a:rPr>
              <a:t>Click "Preview" on the bottom-right corner of the page.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>
                <a:latin typeface="Georgia"/>
                <a:ea typeface="Calibri"/>
                <a:cs typeface="Calibri"/>
              </a:rPr>
              <a:t>Review all times in "Time Entry Detail". </a:t>
            </a:r>
          </a:p>
          <a:p>
            <a:pPr lvl="2">
              <a:buFont typeface="Wingdings" panose="020B0604020202020204" pitchFamily="34" charset="0"/>
              <a:buChar char="§"/>
            </a:pPr>
            <a:r>
              <a:rPr lang="en-US" dirty="0">
                <a:latin typeface="Georgia"/>
                <a:ea typeface="Calibri"/>
                <a:cs typeface="Calibri"/>
              </a:rPr>
              <a:t>Click "Return" if times are incorrect and changes need to be made.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>
                <a:latin typeface="Georgia"/>
                <a:ea typeface="Calibri"/>
                <a:cs typeface="Calibri"/>
              </a:rPr>
              <a:t>Click "Submit" if all time entries are correct for the week. 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>
                <a:latin typeface="Georgia"/>
                <a:ea typeface="Calibri"/>
                <a:cs typeface="Calibri"/>
              </a:rPr>
              <a:t>"Timesheet successfully submitted" will appear on the top-right corner.</a:t>
            </a:r>
          </a:p>
          <a:p>
            <a:r>
              <a:rPr lang="en-US" dirty="0">
                <a:latin typeface="Georgia"/>
                <a:ea typeface="Calibri"/>
                <a:cs typeface="Calibri"/>
              </a:rPr>
              <a:t>See next slides for figures.</a:t>
            </a:r>
          </a:p>
          <a:p>
            <a:pPr lvl="1">
              <a:buFont typeface="Courier New" panose="020B0604020202020204" pitchFamily="34" charset="0"/>
              <a:buChar char="o"/>
            </a:pPr>
            <a:endParaRPr lang="en-US" dirty="0">
              <a:latin typeface="Georgia"/>
              <a:ea typeface="Calibri"/>
              <a:cs typeface="Calibri"/>
            </a:endParaRPr>
          </a:p>
          <a:p>
            <a:pPr lvl="1">
              <a:buFont typeface="Courier New" panose="020B0604020202020204" pitchFamily="34" charset="0"/>
              <a:buChar char="o"/>
            </a:pPr>
            <a:endParaRPr lang="en-US" dirty="0">
              <a:latin typeface="Georgia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884357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8F43E-76AB-C8A6-2EB8-A17C397E4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eorgia"/>
                <a:ea typeface="Calibri Light"/>
                <a:cs typeface="Calibri Light"/>
              </a:rPr>
              <a:t>Step 6 (con): Approving Timesheet</a:t>
            </a:r>
            <a:endParaRPr lang="en-US" dirty="0">
              <a:latin typeface="Georgia"/>
            </a:endParaRPr>
          </a:p>
        </p:txBody>
      </p:sp>
      <p:pic>
        <p:nvPicPr>
          <p:cNvPr id="4" name="Picture 3" descr="A screenshot of a computer&#10;&#10;Description automatically generated">
            <a:extLst>
              <a:ext uri="{FF2B5EF4-FFF2-40B4-BE49-F238E27FC236}">
                <a16:creationId xmlns:a16="http://schemas.microsoft.com/office/drawing/2014/main" id="{9E1FADEA-290A-1BA4-3792-1292F9B1E9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278" y="1756931"/>
            <a:ext cx="11163299" cy="1875559"/>
          </a:xfrm>
          <a:prstGeom prst="rect">
            <a:avLst/>
          </a:prstGeom>
        </p:spPr>
      </p:pic>
      <p:pic>
        <p:nvPicPr>
          <p:cNvPr id="5" name="Picture 4" descr="A grey rectangle with white text&#10;&#10;Description automatically generated">
            <a:extLst>
              <a:ext uri="{FF2B5EF4-FFF2-40B4-BE49-F238E27FC236}">
                <a16:creationId xmlns:a16="http://schemas.microsoft.com/office/drawing/2014/main" id="{25D3BB95-CEB6-B7F7-C654-A2120730BB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9872" y="5314777"/>
            <a:ext cx="9388186" cy="1387186"/>
          </a:xfrm>
          <a:prstGeom prst="rect">
            <a:avLst/>
          </a:prstGeom>
        </p:spPr>
      </p:pic>
      <p:sp>
        <p:nvSpPr>
          <p:cNvPr id="10" name="Arrow: Down 9">
            <a:extLst>
              <a:ext uri="{FF2B5EF4-FFF2-40B4-BE49-F238E27FC236}">
                <a16:creationId xmlns:a16="http://schemas.microsoft.com/office/drawing/2014/main" id="{3E2B28C1-7362-66D6-AA11-814498E3C73C}"/>
              </a:ext>
            </a:extLst>
          </p:cNvPr>
          <p:cNvSpPr/>
          <p:nvPr/>
        </p:nvSpPr>
        <p:spPr>
          <a:xfrm>
            <a:off x="5583382" y="3837710"/>
            <a:ext cx="1025236" cy="1385454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72201DF-9284-E3A7-C14B-E185495D04B5}"/>
              </a:ext>
            </a:extLst>
          </p:cNvPr>
          <p:cNvSpPr/>
          <p:nvPr/>
        </p:nvSpPr>
        <p:spPr>
          <a:xfrm>
            <a:off x="523573" y="2949407"/>
            <a:ext cx="11160319" cy="68083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6ED4758-21F0-4765-DFB1-D9B4619E0081}"/>
              </a:ext>
            </a:extLst>
          </p:cNvPr>
          <p:cNvSpPr/>
          <p:nvPr/>
        </p:nvSpPr>
        <p:spPr>
          <a:xfrm>
            <a:off x="7755645" y="5401661"/>
            <a:ext cx="2916866" cy="116573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3111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209</Words>
  <Application>Microsoft Office PowerPoint</Application>
  <PresentationFormat>Widescreen</PresentationFormat>
  <Paragraphs>24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Adding Hours and Approving Student Timesheet</vt:lpstr>
      <vt:lpstr>Step 1: Log Into Self Serve Banner</vt:lpstr>
      <vt:lpstr>Step 2: Navigate to the Employee Dashboard</vt:lpstr>
      <vt:lpstr>Step 3: Start a Timesheet</vt:lpstr>
      <vt:lpstr>Step 4: Add Hours to Timesheet</vt:lpstr>
      <vt:lpstr>Step 4 (con): Timesheet View</vt:lpstr>
      <vt:lpstr>Step 5: Lunch Breaks</vt:lpstr>
      <vt:lpstr>Step 6: Approving Timesheet</vt:lpstr>
      <vt:lpstr>Step 6 (con): Approving Timesheet</vt:lpstr>
      <vt:lpstr>Step 6 (con): Approving Timesheet</vt:lpstr>
      <vt:lpstr>Contact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Adding Hours to Student Timesheet</dc:title>
  <dc:creator>hrstu2</dc:creator>
  <cp:lastModifiedBy>hrstu2</cp:lastModifiedBy>
  <cp:revision>222</cp:revision>
  <dcterms:created xsi:type="dcterms:W3CDTF">2024-03-04T17:16:36Z</dcterms:created>
  <dcterms:modified xsi:type="dcterms:W3CDTF">2024-03-13T18:56:06Z</dcterms:modified>
</cp:coreProperties>
</file>